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72" r:id="rId9"/>
    <p:sldId id="262" r:id="rId10"/>
    <p:sldId id="268" r:id="rId11"/>
    <p:sldId id="273" r:id="rId12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7CDD7"/>
    <a:srgbClr val="000066"/>
    <a:srgbClr val="003366"/>
    <a:srgbClr val="327FBE"/>
    <a:srgbClr val="E5F6FB"/>
    <a:srgbClr val="AFF7FF"/>
    <a:srgbClr val="D1FBFF"/>
    <a:srgbClr val="0091FE"/>
    <a:srgbClr val="5D9FD5"/>
    <a:srgbClr val="383FC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9645" autoAdjust="0"/>
  </p:normalViewPr>
  <p:slideViewPr>
    <p:cSldViewPr>
      <p:cViewPr varScale="1">
        <p:scale>
          <a:sx n="88" d="100"/>
          <a:sy n="88" d="100"/>
        </p:scale>
        <p:origin x="-137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3.0849121517714975E-2"/>
          <c:y val="0.17499370800961406"/>
          <c:w val="0.93830175696457052"/>
          <c:h val="0.6311176535940451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0.20341841304326966"/>
                  <c:y val="0.230611645576328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185 минут</a:t>
                    </a:r>
                    <a:endParaRPr lang="ru-RU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0656969251574255"/>
                  <c:y val="-5.2753437665815105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 dirty="0"/>
                      <a:t>в 2,7 раза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01DB-4AB5-88BF-39FA7DB32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185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Val val="1"/>
        </c:dLbls>
        <c:axId val="93226496"/>
        <c:axId val="93228032"/>
      </c:barChart>
      <c:catAx>
        <c:axId val="93226496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93228032"/>
        <c:crosses val="autoZero"/>
        <c:auto val="1"/>
        <c:lblAlgn val="ctr"/>
        <c:lblOffset val="100"/>
      </c:catAx>
      <c:valAx>
        <c:axId val="93228032"/>
        <c:scaling>
          <c:orientation val="minMax"/>
        </c:scaling>
        <c:delete val="1"/>
        <c:axPos val="l"/>
        <c:numFmt formatCode="0" sourceLinked="1"/>
        <c:tickLblPos val="none"/>
        <c:crossAx val="932264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C23C267C-3980-4A76-BBA0-35AEAFF5E81B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0.71605</cdr:x>
      <cdr:y>0.25439</cdr:y>
    </cdr:from>
    <cdr:to>
      <cdr:x>0.74595</cdr:x>
      <cdr:y>0.56286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4176464" y="576064"/>
          <a:ext cx="174396" cy="69852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/>
              <a:t>Название проекта</a:t>
            </a:r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Логотип ведомства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73778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54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half" idx="2"/>
          </p:nvPr>
        </p:nvSpPr>
        <p:spPr>
          <a:xfrm>
            <a:off x="1907704" y="188640"/>
            <a:ext cx="6552728" cy="1041874"/>
          </a:xfrm>
        </p:spPr>
        <p:txBody>
          <a:bodyPr/>
          <a:lstStyle/>
          <a:p>
            <a:pPr algn="ctr"/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«Детский сад №185»</a:t>
            </a:r>
            <a:endParaRPr lang="ru-RU" sz="12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640960" cy="3970318"/>
          </a:xfrm>
        </p:spPr>
        <p:txBody>
          <a:bodyPr/>
          <a:lstStyle/>
          <a:p>
            <a:r>
              <a:rPr lang="ru-RU" sz="3600" b="1" dirty="0" smtClean="0"/>
              <a:t> «Оптимизация процесса </a:t>
            </a:r>
            <a:r>
              <a:rPr lang="ru-RU" sz="3600" b="1" dirty="0" smtClean="0"/>
              <a:t>подготовки </a:t>
            </a:r>
            <a:r>
              <a:rPr lang="ru-RU" sz="3600" b="1" dirty="0" smtClean="0"/>
              <a:t>и размещения информации на сайте, в мессенджерах и в социальных сетях  ДОУ</a:t>
            </a:r>
            <a:r>
              <a:rPr lang="ru-RU" sz="3600" b="1" dirty="0" smtClean="0"/>
              <a:t>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013176"/>
            <a:ext cx="4572000" cy="7023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Автор - Феофанова 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Марина 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Григорьевна, старший воспитатель</a:t>
            </a:r>
            <a:endParaRPr lang="ru-RU" b="1" dirty="0">
              <a:solidFill>
                <a:schemeClr val="accent5">
                  <a:lumMod val="2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432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6640" y="116632"/>
            <a:ext cx="4070473" cy="1569660"/>
          </a:xfrm>
        </p:spPr>
        <p:txBody>
          <a:bodyPr/>
          <a:lstStyle/>
          <a:p>
            <a:r>
              <a:rPr lang="ru-RU" dirty="0"/>
              <a:t>Результаты проекта.</a:t>
            </a:r>
            <a:br>
              <a:rPr lang="ru-RU" dirty="0"/>
            </a:br>
            <a:r>
              <a:rPr lang="ru-RU" dirty="0"/>
              <a:t>Визуализация 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69671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3488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6640" y="116632"/>
            <a:ext cx="4070473" cy="1077218"/>
          </a:xfrm>
        </p:spPr>
        <p:txBody>
          <a:bodyPr/>
          <a:lstStyle/>
          <a:p>
            <a:r>
              <a:rPr lang="ru-RU" dirty="0"/>
              <a:t>Результаты проекта.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397000"/>
          <a:ext cx="828092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60486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реализации лин-проекта</a:t>
                      </a:r>
                      <a:endParaRPr lang="ru-RU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Длительный процесс подготовки информации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Избыточность информации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Длительное время загрузки нескольких изображений или файлов с большим объемом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Разностилевое оформление текстовой информации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Необходимость своевременного размещения новостей на сайте и в мессенджерах дошкольного учреждения </a:t>
                      </a:r>
                      <a:endParaRPr lang="ru-RU" sz="16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 реализации лин - проекта</a:t>
                      </a:r>
                      <a:endParaRPr lang="ru-RU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Вся информация передается по электронным формам связи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Используются образцы, шаблоны и алгоритмы для подготовки новостей различного содержания на сайте учреждения и мессенджерах (с ограничением редактирования и количества печатных символов)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Электронный вариант новостей формируется на компьютере, телефоне, исходя из требований к техническим характеристикам файлов и изображений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Новости размещаются вовремя, без опозданий и задержки и с повышенным качеством содержания и стиля 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562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646" y="401813"/>
            <a:ext cx="3196708" cy="648072"/>
          </a:xfrm>
        </p:spPr>
        <p:txBody>
          <a:bodyPr/>
          <a:lstStyle/>
          <a:p>
            <a:r>
              <a:rPr lang="ru-RU" dirty="0"/>
              <a:t>Паспорт проекта </a:t>
            </a:r>
            <a:br>
              <a:rPr lang="ru-RU" dirty="0"/>
            </a:br>
            <a:r>
              <a:rPr lang="ru-RU" dirty="0"/>
              <a:t> 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11560" y="980728"/>
          <a:ext cx="7992888" cy="5649019"/>
        </p:xfrm>
        <a:graphic>
          <a:graphicData uri="http://schemas.openxmlformats.org/presentationml/2006/ole">
            <p:oleObj spid="_x0000_s1026" name="Acrobat Document" r:id="rId3" imgW="6415686" imgH="4533492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7952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1276329" cy="127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43088" y="1466889"/>
            <a:ext cx="4104457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Феофанова Марина Григорьевна– руководитель 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3068960"/>
            <a:ext cx="3600400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Кравцова Лидия Александровна- воспитатель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36096" y="3068960"/>
            <a:ext cx="3600400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Крылова Елена Анатольевна– 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воспитатель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5229200"/>
            <a:ext cx="410445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Сковронская</a:t>
            </a:r>
            <a:r>
              <a:rPr lang="ru-RU" sz="1400" b="1" dirty="0" smtClean="0">
                <a:solidFill>
                  <a:srgbClr val="002060"/>
                </a:solidFill>
              </a:rPr>
              <a:t> Оксана Геннадьевна– заказчик  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7112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626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/>
              <a:t>Карта текущего состояния процесса</a:t>
            </a: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323528" y="1124744"/>
            <a:ext cx="3248347" cy="1751012"/>
            <a:chOff x="-1173538" y="1036109"/>
            <a:chExt cx="3248401" cy="175154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173538" y="1210117"/>
              <a:ext cx="214282" cy="115888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r>
                <a:rPr lang="ru-RU" b="1" dirty="0"/>
                <a:t>ВХОД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7160" y="1036109"/>
              <a:ext cx="504833" cy="360471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/>
                <a:t>ШАГ 1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160" y="1428339"/>
              <a:ext cx="1592289" cy="115922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b="1" u="sng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Администрация  </a:t>
              </a:r>
              <a:r>
                <a:rPr lang="ru-RU" sz="1000" b="1" u="sng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ДОУ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Поручение о размещении информации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5-10 </a:t>
              </a:r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мин)</a:t>
              </a: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ятно 1 9"/>
            <p:cNvSpPr/>
            <p:nvPr/>
          </p:nvSpPr>
          <p:spPr>
            <a:xfrm>
              <a:off x="1643056" y="2357308"/>
              <a:ext cx="431807" cy="430342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r>
                <a:rPr lang="ru-RU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4139952" y="1124744"/>
            <a:ext cx="1736725" cy="1644650"/>
            <a:chOff x="2286000" y="1071563"/>
            <a:chExt cx="1736725" cy="164623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286000" y="1429095"/>
              <a:ext cx="1593850" cy="115840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b="1" u="sng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Сотрудники ДОУ</a:t>
              </a: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Сбор подготовка информации, передача старшему воспитателю</a:t>
              </a: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(40-60 </a:t>
              </a:r>
              <a:r>
                <a:rPr lang="ru-RU" sz="9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мин)</a:t>
              </a: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ятно 1 12"/>
            <p:cNvSpPr/>
            <p:nvPr/>
          </p:nvSpPr>
          <p:spPr>
            <a:xfrm>
              <a:off x="3590925" y="2287172"/>
              <a:ext cx="431800" cy="430628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r>
                <a:rPr lang="ru-RU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286000" y="1071563"/>
              <a:ext cx="500063" cy="36071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/>
                <a:t>ШАГ 2</a:t>
              </a:r>
            </a:p>
          </p:txBody>
        </p:sp>
      </p:grpSp>
      <p:grpSp>
        <p:nvGrpSpPr>
          <p:cNvPr id="17" name="Группа 5"/>
          <p:cNvGrpSpPr>
            <a:grpSpLocks/>
          </p:cNvGrpSpPr>
          <p:nvPr/>
        </p:nvGrpSpPr>
        <p:grpSpPr bwMode="auto">
          <a:xfrm>
            <a:off x="6516216" y="1124744"/>
            <a:ext cx="1717675" cy="1516062"/>
            <a:chOff x="4286250" y="1071563"/>
            <a:chExt cx="1717675" cy="151606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286250" y="1428750"/>
              <a:ext cx="1592263" cy="115887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b="1" u="sng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Старший воспитатель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Отбор, обработка и редактирование информации, отправка информации руководителю</a:t>
              </a: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(20-40 </a:t>
              </a:r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мин)</a:t>
              </a: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ятно 1 18"/>
            <p:cNvSpPr/>
            <p:nvPr/>
          </p:nvSpPr>
          <p:spPr>
            <a:xfrm>
              <a:off x="5572125" y="1214438"/>
              <a:ext cx="431800" cy="430212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r>
                <a:rPr lang="ru-RU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286250" y="1071563"/>
              <a:ext cx="500063" cy="36036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/>
                <a:t>ШАГ 3</a:t>
              </a:r>
            </a:p>
          </p:txBody>
        </p:sp>
      </p:grpSp>
      <p:sp>
        <p:nvSpPr>
          <p:cNvPr id="24" name="Стрелка вправо 23"/>
          <p:cNvSpPr/>
          <p:nvPr/>
        </p:nvSpPr>
        <p:spPr>
          <a:xfrm>
            <a:off x="3643313" y="2087563"/>
            <a:ext cx="279400" cy="138112"/>
          </a:xfrm>
          <a:prstGeom prst="rightArrow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940152" y="2060848"/>
            <a:ext cx="279400" cy="138112"/>
          </a:xfrm>
          <a:prstGeom prst="rightArrow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26" name="Группа 13"/>
          <p:cNvGrpSpPr>
            <a:grpSpLocks/>
          </p:cNvGrpSpPr>
          <p:nvPr/>
        </p:nvGrpSpPr>
        <p:grpSpPr bwMode="auto">
          <a:xfrm>
            <a:off x="6516216" y="3068960"/>
            <a:ext cx="2158905" cy="1516062"/>
            <a:chOff x="4500563" y="2857500"/>
            <a:chExt cx="2158905" cy="1516063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500563" y="3214687"/>
              <a:ext cx="1592262" cy="115887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b="1" u="sng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Руководитель</a:t>
              </a: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Проверка и отправка информации старшему воспитателю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(10-15 </a:t>
              </a:r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мин)</a:t>
              </a: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flipH="1">
              <a:off x="6458024" y="3012380"/>
              <a:ext cx="201444" cy="133588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r>
                <a:rPr lang="ru-RU" b="1" dirty="0"/>
                <a:t>ВЫХОД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500563" y="2857500"/>
              <a:ext cx="500062" cy="36036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/>
                <a:t>ШАГ 6</a:t>
              </a:r>
            </a:p>
          </p:txBody>
        </p:sp>
      </p:grpSp>
      <p:grpSp>
        <p:nvGrpSpPr>
          <p:cNvPr id="32" name="Группа 10"/>
          <p:cNvGrpSpPr>
            <a:grpSpLocks/>
          </p:cNvGrpSpPr>
          <p:nvPr/>
        </p:nvGrpSpPr>
        <p:grpSpPr bwMode="auto">
          <a:xfrm>
            <a:off x="2483768" y="2996952"/>
            <a:ext cx="1646238" cy="1644650"/>
            <a:chOff x="2428875" y="2857500"/>
            <a:chExt cx="1646238" cy="164465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2428875" y="3214687"/>
              <a:ext cx="1593850" cy="115887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b="1" u="sng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Старший воспитатель</a:t>
              </a: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Исправление ошибок, повторная отправка информации руководителю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(10 -20 </a:t>
              </a:r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мин)</a:t>
              </a: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428875" y="2857500"/>
              <a:ext cx="500063" cy="36036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/>
                <a:t>ШАГ 5</a:t>
              </a:r>
            </a:p>
          </p:txBody>
        </p:sp>
        <p:sp>
          <p:nvSpPr>
            <p:cNvPr id="37" name="Пятно 1 36"/>
            <p:cNvSpPr/>
            <p:nvPr/>
          </p:nvSpPr>
          <p:spPr>
            <a:xfrm>
              <a:off x="3643313" y="4071937"/>
              <a:ext cx="431800" cy="430213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r>
                <a:rPr lang="ru-RU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38" name="Группа 7"/>
          <p:cNvGrpSpPr>
            <a:grpSpLocks/>
          </p:cNvGrpSpPr>
          <p:nvPr/>
        </p:nvGrpSpPr>
        <p:grpSpPr bwMode="auto">
          <a:xfrm>
            <a:off x="395536" y="2996952"/>
            <a:ext cx="1789112" cy="1517650"/>
            <a:chOff x="6357938" y="1071563"/>
            <a:chExt cx="1789112" cy="151765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357938" y="1428751"/>
              <a:ext cx="1592262" cy="1160462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b="1" u="sng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Руководитель</a:t>
              </a: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Проверка  и </a:t>
              </a: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отправка информации на доработку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(20-30 </a:t>
              </a:r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мин)</a:t>
              </a: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357938" y="1071563"/>
              <a:ext cx="500062" cy="360363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/>
                <a:t>ШАГ 4</a:t>
              </a:r>
            </a:p>
          </p:txBody>
        </p:sp>
        <p:sp>
          <p:nvSpPr>
            <p:cNvPr id="43" name="Пятно 1 42"/>
            <p:cNvSpPr/>
            <p:nvPr/>
          </p:nvSpPr>
          <p:spPr>
            <a:xfrm>
              <a:off x="7715250" y="1285876"/>
              <a:ext cx="431800" cy="430212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r>
                <a:rPr lang="ru-RU" dirty="0" smtClean="0">
                  <a:solidFill>
                    <a:schemeClr val="tx1"/>
                  </a:solidFill>
                </a:rPr>
                <a:t>5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Стрелка вправо 43"/>
          <p:cNvSpPr/>
          <p:nvPr/>
        </p:nvSpPr>
        <p:spPr>
          <a:xfrm>
            <a:off x="2123728" y="3789040"/>
            <a:ext cx="279400" cy="138112"/>
          </a:xfrm>
          <a:prstGeom prst="rightArrow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4139952" y="3789040"/>
            <a:ext cx="279400" cy="138112"/>
          </a:xfrm>
          <a:prstGeom prst="rightArrow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46" name="Группа 10"/>
          <p:cNvGrpSpPr>
            <a:grpSpLocks/>
          </p:cNvGrpSpPr>
          <p:nvPr/>
        </p:nvGrpSpPr>
        <p:grpSpPr bwMode="auto">
          <a:xfrm>
            <a:off x="4499992" y="3068960"/>
            <a:ext cx="3672160" cy="1582341"/>
            <a:chOff x="2428875" y="2857500"/>
            <a:chExt cx="3672160" cy="158234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2428875" y="3214687"/>
              <a:ext cx="1593850" cy="115887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1000"/>
                </a:lnSpc>
                <a:defRPr/>
              </a:pPr>
              <a:r>
                <a:rPr lang="ru-RU" sz="1000" b="1" u="sng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Руководитель</a:t>
              </a:r>
            </a:p>
            <a:p>
              <a:pPr>
                <a:lnSpc>
                  <a:spcPts val="1000"/>
                </a:lnSpc>
                <a:defRPr/>
              </a:pPr>
              <a:endPara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1000"/>
                </a:lnSpc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Проверка и отправка информации старшему воспитателю</a:t>
              </a:r>
            </a:p>
            <a:p>
              <a:pPr>
                <a:lnSpc>
                  <a:spcPts val="1000"/>
                </a:lnSpc>
                <a:defRPr/>
              </a:pPr>
              <a:endPara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1000"/>
                </a:lnSpc>
                <a:defRPr/>
              </a:pPr>
              <a:endPara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1000"/>
                </a:lnSpc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(10-15 мин)</a:t>
              </a: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428875" y="2857500"/>
              <a:ext cx="500063" cy="36036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/>
                <a:t>ШАГ </a:t>
              </a:r>
              <a:r>
                <a:rPr lang="ru-RU" sz="900" b="1" dirty="0" smtClean="0"/>
                <a:t>6</a:t>
              </a:r>
              <a:endParaRPr lang="ru-RU" sz="900" b="1" dirty="0"/>
            </a:p>
          </p:txBody>
        </p:sp>
        <p:sp>
          <p:nvSpPr>
            <p:cNvPr id="49" name="Пятно 1 48"/>
            <p:cNvSpPr/>
            <p:nvPr/>
          </p:nvSpPr>
          <p:spPr>
            <a:xfrm>
              <a:off x="5669235" y="4009628"/>
              <a:ext cx="431800" cy="430213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r>
                <a:rPr lang="ru-RU" dirty="0" smtClean="0">
                  <a:solidFill>
                    <a:schemeClr val="tx1"/>
                  </a:solidFill>
                </a:rPr>
                <a:t>5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Стрелка вправо 49"/>
          <p:cNvSpPr/>
          <p:nvPr/>
        </p:nvSpPr>
        <p:spPr>
          <a:xfrm>
            <a:off x="6156176" y="3789040"/>
            <a:ext cx="279400" cy="138112"/>
          </a:xfrm>
          <a:prstGeom prst="rightArrow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1" name="Пятно 1 50"/>
          <p:cNvSpPr/>
          <p:nvPr/>
        </p:nvSpPr>
        <p:spPr bwMode="auto">
          <a:xfrm>
            <a:off x="5724128" y="4221088"/>
            <a:ext cx="431800" cy="430213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2" name="Группа 21"/>
          <p:cNvGrpSpPr>
            <a:grpSpLocks/>
          </p:cNvGrpSpPr>
          <p:nvPr/>
        </p:nvGrpSpPr>
        <p:grpSpPr bwMode="auto">
          <a:xfrm>
            <a:off x="211138" y="5357806"/>
            <a:ext cx="2855912" cy="463338"/>
            <a:chOff x="211838" y="5358606"/>
            <a:chExt cx="2855764" cy="462327"/>
          </a:xfrm>
        </p:grpSpPr>
        <p:sp>
          <p:nvSpPr>
            <p:cNvPr id="53" name="Пятно 1 52"/>
            <p:cNvSpPr/>
            <p:nvPr/>
          </p:nvSpPr>
          <p:spPr>
            <a:xfrm>
              <a:off x="211838" y="5358606"/>
              <a:ext cx="431778" cy="429273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r>
                <a:rPr lang="ru-RU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4" name="TextBox 53"/>
            <p:cNvSpPr txBox="1">
              <a:spLocks noChangeArrowheads="1"/>
            </p:cNvSpPr>
            <p:nvPr/>
          </p:nvSpPr>
          <p:spPr bwMode="auto">
            <a:xfrm>
              <a:off x="762552" y="5390986"/>
              <a:ext cx="2305050" cy="429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Разностилевое оформление, отсутствие структуры текста</a:t>
              </a: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24"/>
          <p:cNvGrpSpPr>
            <a:grpSpLocks/>
          </p:cNvGrpSpPr>
          <p:nvPr/>
        </p:nvGrpSpPr>
        <p:grpSpPr bwMode="auto">
          <a:xfrm>
            <a:off x="3157538" y="5391150"/>
            <a:ext cx="2609850" cy="430887"/>
            <a:chOff x="3157229" y="5390983"/>
            <a:chExt cx="2610159" cy="430887"/>
          </a:xfrm>
        </p:grpSpPr>
        <p:sp>
          <p:nvSpPr>
            <p:cNvPr id="56" name="Пятно 1 55"/>
            <p:cNvSpPr/>
            <p:nvPr/>
          </p:nvSpPr>
          <p:spPr>
            <a:xfrm>
              <a:off x="3157229" y="5390983"/>
              <a:ext cx="431851" cy="430213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r>
                <a:rPr lang="ru-RU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7" name="TextBox 56"/>
            <p:cNvSpPr txBox="1">
              <a:spLocks noChangeArrowheads="1"/>
            </p:cNvSpPr>
            <p:nvPr/>
          </p:nvSpPr>
          <p:spPr bwMode="auto">
            <a:xfrm>
              <a:off x="3643313" y="5390983"/>
              <a:ext cx="212407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Отсутствие 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ответственного за организацию процесса</a:t>
              </a: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Группа 18"/>
          <p:cNvGrpSpPr>
            <a:grpSpLocks/>
          </p:cNvGrpSpPr>
          <p:nvPr/>
        </p:nvGrpSpPr>
        <p:grpSpPr bwMode="auto">
          <a:xfrm>
            <a:off x="177800" y="4735513"/>
            <a:ext cx="2776538" cy="430212"/>
            <a:chOff x="177738" y="4735512"/>
            <a:chExt cx="2776266" cy="430213"/>
          </a:xfrm>
        </p:grpSpPr>
        <p:sp>
          <p:nvSpPr>
            <p:cNvPr id="59" name="Пятно 1 58"/>
            <p:cNvSpPr/>
            <p:nvPr/>
          </p:nvSpPr>
          <p:spPr>
            <a:xfrm>
              <a:off x="177738" y="4735512"/>
              <a:ext cx="431758" cy="430213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r>
                <a:rPr lang="ru-RU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0" name="TextBox 34"/>
            <p:cNvSpPr txBox="1">
              <a:spLocks noChangeArrowheads="1"/>
            </p:cNvSpPr>
            <p:nvPr/>
          </p:nvSpPr>
          <p:spPr bwMode="auto">
            <a:xfrm>
              <a:off x="729917" y="4833353"/>
              <a:ext cx="2224087" cy="246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Избыточное количество информации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Группа 22"/>
          <p:cNvGrpSpPr>
            <a:grpSpLocks/>
          </p:cNvGrpSpPr>
          <p:nvPr/>
        </p:nvGrpSpPr>
        <p:grpSpPr bwMode="auto">
          <a:xfrm>
            <a:off x="263525" y="6002338"/>
            <a:ext cx="2773363" cy="600164"/>
            <a:chOff x="263464" y="6002338"/>
            <a:chExt cx="2772630" cy="600164"/>
          </a:xfrm>
        </p:grpSpPr>
        <p:sp>
          <p:nvSpPr>
            <p:cNvPr id="62" name="Пятно 1 61"/>
            <p:cNvSpPr/>
            <p:nvPr/>
          </p:nvSpPr>
          <p:spPr>
            <a:xfrm>
              <a:off x="263464" y="6056313"/>
              <a:ext cx="431686" cy="430212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r>
                <a:rPr lang="ru-RU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3" name="TextBox 7"/>
            <p:cNvSpPr txBox="1">
              <a:spLocks noChangeArrowheads="1"/>
            </p:cNvSpPr>
            <p:nvPr/>
          </p:nvSpPr>
          <p:spPr bwMode="auto">
            <a:xfrm>
              <a:off x="731044" y="6002338"/>
              <a:ext cx="2305050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Длительное время загрузки изображений или файлов с большим объемом</a:t>
              </a: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4" name="Группа 23"/>
          <p:cNvGrpSpPr>
            <a:grpSpLocks/>
          </p:cNvGrpSpPr>
          <p:nvPr/>
        </p:nvGrpSpPr>
        <p:grpSpPr bwMode="auto">
          <a:xfrm>
            <a:off x="3098800" y="4735512"/>
            <a:ext cx="2849563" cy="503910"/>
            <a:chOff x="3099427" y="4735513"/>
            <a:chExt cx="2849081" cy="503909"/>
          </a:xfrm>
        </p:grpSpPr>
        <p:sp>
          <p:nvSpPr>
            <p:cNvPr id="65" name="Пятно 1 64"/>
            <p:cNvSpPr/>
            <p:nvPr/>
          </p:nvSpPr>
          <p:spPr>
            <a:xfrm>
              <a:off x="3099427" y="4735513"/>
              <a:ext cx="431727" cy="430211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r>
                <a:rPr lang="ru-RU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6" name="TextBox 7"/>
            <p:cNvSpPr txBox="1">
              <a:spLocks noChangeArrowheads="1"/>
            </p:cNvSpPr>
            <p:nvPr/>
          </p:nvSpPr>
          <p:spPr bwMode="auto">
            <a:xfrm>
              <a:off x="3643458" y="4808536"/>
              <a:ext cx="2305050" cy="430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Отправка информации в разные мессенджеры</a:t>
              </a: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0" name="Пятно 1 69"/>
          <p:cNvSpPr/>
          <p:nvPr/>
        </p:nvSpPr>
        <p:spPr bwMode="auto">
          <a:xfrm>
            <a:off x="7308304" y="1268760"/>
            <a:ext cx="431800" cy="430213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796136" y="4797152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ВПП (время протекания процесса)</a:t>
            </a:r>
          </a:p>
          <a:p>
            <a:r>
              <a:rPr lang="ru-RU" sz="1400" b="1" dirty="0" smtClean="0"/>
              <a:t>175-340 мин</a:t>
            </a:r>
            <a:endParaRPr lang="ru-RU" sz="1400" b="1" dirty="0"/>
          </a:p>
        </p:txBody>
      </p:sp>
      <p:sp>
        <p:nvSpPr>
          <p:cNvPr id="72" name="Пятно 1 71"/>
          <p:cNvSpPr/>
          <p:nvPr/>
        </p:nvSpPr>
        <p:spPr bwMode="auto">
          <a:xfrm>
            <a:off x="5796136" y="2348880"/>
            <a:ext cx="431800" cy="430212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3" name="Пятно 1 72"/>
          <p:cNvSpPr/>
          <p:nvPr/>
        </p:nvSpPr>
        <p:spPr bwMode="auto">
          <a:xfrm>
            <a:off x="8244408" y="1268760"/>
            <a:ext cx="431800" cy="430212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643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03" y="332656"/>
            <a:ext cx="3899594" cy="584775"/>
          </a:xfrm>
        </p:spPr>
        <p:txBody>
          <a:bodyPr/>
          <a:lstStyle/>
          <a:p>
            <a:r>
              <a:rPr lang="ru-RU" dirty="0"/>
              <a:t>Пирамида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384376" cy="515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0152" y="2348880"/>
            <a:ext cx="2159000" cy="350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2"/>
              </a:rPr>
              <a:t>ФЕДЕРАЛЬНЫЙ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4128" y="3933056"/>
            <a:ext cx="241617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2"/>
              </a:rPr>
              <a:t>РЕГИОНАЛЬНЫЙ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4088" y="5301208"/>
            <a:ext cx="3289300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2"/>
              </a:rPr>
              <a:t>УРОВЕНЬ ОРГАНИЗАЦИИ</a:t>
            </a:r>
          </a:p>
        </p:txBody>
      </p:sp>
      <p:sp>
        <p:nvSpPr>
          <p:cNvPr id="12" name="Пятно 1 11"/>
          <p:cNvSpPr/>
          <p:nvPr/>
        </p:nvSpPr>
        <p:spPr>
          <a:xfrm>
            <a:off x="5508104" y="5661248"/>
            <a:ext cx="431800" cy="430212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6084168" y="5805264"/>
            <a:ext cx="431800" cy="430212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Пятно 1 13"/>
          <p:cNvSpPr/>
          <p:nvPr/>
        </p:nvSpPr>
        <p:spPr>
          <a:xfrm>
            <a:off x="6660232" y="6021288"/>
            <a:ext cx="431800" cy="430212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7164288" y="5805264"/>
            <a:ext cx="431800" cy="430212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Пятно 1 15"/>
          <p:cNvSpPr/>
          <p:nvPr/>
        </p:nvSpPr>
        <p:spPr>
          <a:xfrm>
            <a:off x="7740352" y="5661248"/>
            <a:ext cx="431800" cy="430212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1043608" y="2708920"/>
            <a:ext cx="14401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Futura PT Medium"/>
                <a:cs typeface="Times New Roman" pitchFamily="18" charset="0"/>
              </a:rPr>
              <a:t>Не выявлено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Futura PT Medium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36"/>
          <p:cNvSpPr txBox="1">
            <a:spLocks noChangeArrowheads="1"/>
          </p:cNvSpPr>
          <p:nvPr/>
        </p:nvSpPr>
        <p:spPr bwMode="auto">
          <a:xfrm>
            <a:off x="1043608" y="3356992"/>
            <a:ext cx="14401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Futura PT Medium"/>
                <a:cs typeface="Times New Roman" pitchFamily="18" charset="0"/>
              </a:rPr>
              <a:t>Не выявлено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Futura PT Medium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H="1">
            <a:off x="2843808" y="2852936"/>
            <a:ext cx="273630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 bwMode="auto">
          <a:xfrm flipH="1">
            <a:off x="2843808" y="3573016"/>
            <a:ext cx="273630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 bwMode="auto">
          <a:xfrm flipH="1">
            <a:off x="4644008" y="5229200"/>
            <a:ext cx="72008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1944216" cy="144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899592" y="4180344"/>
            <a:ext cx="392906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Futura PT Medium"/>
              </a:rPr>
              <a:t>Длительный процесс подготовки информации. </a:t>
            </a:r>
          </a:p>
          <a:p>
            <a:pPr algn="l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Futura PT Medium"/>
              </a:rPr>
              <a:t>Избыточность информации. </a:t>
            </a:r>
          </a:p>
          <a:p>
            <a:pPr algn="l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Futura PT Medium"/>
              </a:rPr>
              <a:t>Длительное время загрузки нескольких изображений или файлов с большим объемом. </a:t>
            </a:r>
          </a:p>
          <a:p>
            <a:pPr algn="l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Futura PT Medium"/>
              </a:rPr>
              <a:t>Разностилевое оформление текстовой информации. </a:t>
            </a:r>
          </a:p>
          <a:p>
            <a:pPr algn="l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Futura PT Medium"/>
              </a:rPr>
              <a:t>Необходимость своевременного размещения новостей на сайте и в мессенджерах дошкольного учреждения</a:t>
            </a:r>
            <a:endParaRPr lang="ru-RU" sz="1400" dirty="0">
              <a:solidFill>
                <a:srgbClr val="002060"/>
              </a:solidFill>
              <a:latin typeface="Futura PT Medium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521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323528" y="1124744"/>
            <a:ext cx="3122935" cy="1550986"/>
            <a:chOff x="-1173538" y="1036109"/>
            <a:chExt cx="3122987" cy="155145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173538" y="1210117"/>
              <a:ext cx="214282" cy="115888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r>
                <a:rPr lang="ru-RU" b="1" dirty="0"/>
                <a:t>ВХОД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7160" y="1036109"/>
              <a:ext cx="504833" cy="360471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/>
                <a:t>ШАГ 1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160" y="1428339"/>
              <a:ext cx="1592289" cy="115922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b="1" u="sng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Администрация  </a:t>
              </a:r>
              <a:r>
                <a:rPr lang="ru-RU" sz="1000" b="1" u="sng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ДОУ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Поручение о размещении информации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(2-5 </a:t>
              </a:r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мин)</a:t>
              </a: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4139952" y="1124744"/>
            <a:ext cx="1593850" cy="1514476"/>
            <a:chOff x="2286000" y="1071563"/>
            <a:chExt cx="1593850" cy="151593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286000" y="1429095"/>
              <a:ext cx="1593850" cy="115840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b="1" u="sng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Сотрудники ДОУ</a:t>
              </a: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Сбор подготовка информации, передача ответственному для проверки</a:t>
              </a: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(20-25 </a:t>
              </a:r>
              <a:r>
                <a:rPr lang="ru-RU" sz="9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мин)</a:t>
              </a: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286000" y="1071563"/>
              <a:ext cx="500063" cy="36071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/>
                <a:t>ШАГ 2</a:t>
              </a:r>
            </a:p>
          </p:txBody>
        </p:sp>
      </p:grpSp>
      <p:grpSp>
        <p:nvGrpSpPr>
          <p:cNvPr id="8" name="Группа 5"/>
          <p:cNvGrpSpPr>
            <a:grpSpLocks/>
          </p:cNvGrpSpPr>
          <p:nvPr/>
        </p:nvGrpSpPr>
        <p:grpSpPr bwMode="auto">
          <a:xfrm>
            <a:off x="6516216" y="1124744"/>
            <a:ext cx="1592263" cy="1516062"/>
            <a:chOff x="4286250" y="1071563"/>
            <a:chExt cx="1592263" cy="151606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286250" y="1428750"/>
              <a:ext cx="1592263" cy="115887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b="1" u="sng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Старший воспитатель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Отбор, обработка и редактирование информации, отправка информации руководителю</a:t>
              </a: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(20-40 </a:t>
              </a:r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мин)</a:t>
              </a: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286250" y="1071563"/>
              <a:ext cx="500063" cy="36036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/>
                <a:t>ШАГ 3</a:t>
              </a:r>
            </a:p>
          </p:txBody>
        </p:sp>
      </p:grpSp>
      <p:sp>
        <p:nvSpPr>
          <p:cNvPr id="24" name="Стрелка вправо 23"/>
          <p:cNvSpPr/>
          <p:nvPr/>
        </p:nvSpPr>
        <p:spPr>
          <a:xfrm>
            <a:off x="3643313" y="2087563"/>
            <a:ext cx="279400" cy="138112"/>
          </a:xfrm>
          <a:prstGeom prst="rightArrow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940152" y="2060848"/>
            <a:ext cx="279400" cy="138112"/>
          </a:xfrm>
          <a:prstGeom prst="rightArrow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9" name="Группа 13"/>
          <p:cNvGrpSpPr>
            <a:grpSpLocks/>
          </p:cNvGrpSpPr>
          <p:nvPr/>
        </p:nvGrpSpPr>
        <p:grpSpPr bwMode="auto">
          <a:xfrm>
            <a:off x="6516216" y="3068960"/>
            <a:ext cx="2158905" cy="1516062"/>
            <a:chOff x="4500563" y="2857500"/>
            <a:chExt cx="2158905" cy="1516063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500563" y="3214687"/>
              <a:ext cx="1592262" cy="115887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b="1" u="sng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Руководитель</a:t>
              </a: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Проверка и отправка информации старшему воспитателю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(5-10 </a:t>
              </a:r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мин)</a:t>
              </a: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flipH="1">
              <a:off x="6458024" y="3012380"/>
              <a:ext cx="201444" cy="133588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r>
                <a:rPr lang="ru-RU" b="1" dirty="0"/>
                <a:t>ВЫХОД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500563" y="2857500"/>
              <a:ext cx="500062" cy="36036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/>
                <a:t>ШАГ 6</a:t>
              </a:r>
            </a:p>
          </p:txBody>
        </p:sp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2483768" y="2996952"/>
            <a:ext cx="1593850" cy="1516062"/>
            <a:chOff x="2428875" y="2857500"/>
            <a:chExt cx="1593850" cy="151606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2428875" y="3214687"/>
              <a:ext cx="1593850" cy="115887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b="1" u="sng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Старший воспитатель</a:t>
              </a: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Исправление ошибок, повторная отправка информации руководителю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(10 -20 </a:t>
              </a:r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мин)</a:t>
              </a: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428875" y="2857500"/>
              <a:ext cx="500063" cy="36036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/>
                <a:t>ШАГ 5</a:t>
              </a:r>
            </a:p>
          </p:txBody>
        </p:sp>
      </p:grpSp>
      <p:grpSp>
        <p:nvGrpSpPr>
          <p:cNvPr id="14" name="Группа 7"/>
          <p:cNvGrpSpPr>
            <a:grpSpLocks/>
          </p:cNvGrpSpPr>
          <p:nvPr/>
        </p:nvGrpSpPr>
        <p:grpSpPr bwMode="auto">
          <a:xfrm>
            <a:off x="395536" y="2996952"/>
            <a:ext cx="1592262" cy="1517650"/>
            <a:chOff x="6357938" y="1071563"/>
            <a:chExt cx="1592262" cy="151765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357938" y="1428751"/>
              <a:ext cx="1592262" cy="1160462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b="1" u="sng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Руководитель</a:t>
              </a: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Проверка  и </a:t>
              </a: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отправка информации на доработку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(20-30 </a:t>
              </a:r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мин)</a:t>
              </a: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357938" y="1071563"/>
              <a:ext cx="500062" cy="360363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/>
                <a:t>ШАГ 4</a:t>
              </a:r>
            </a:p>
          </p:txBody>
        </p:sp>
      </p:grpSp>
      <p:sp>
        <p:nvSpPr>
          <p:cNvPr id="44" name="Стрелка вправо 43"/>
          <p:cNvSpPr/>
          <p:nvPr/>
        </p:nvSpPr>
        <p:spPr>
          <a:xfrm>
            <a:off x="2123728" y="3789040"/>
            <a:ext cx="279400" cy="138112"/>
          </a:xfrm>
          <a:prstGeom prst="rightArrow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4139952" y="3789040"/>
            <a:ext cx="279400" cy="138112"/>
          </a:xfrm>
          <a:prstGeom prst="rightArrow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15" name="Группа 10"/>
          <p:cNvGrpSpPr>
            <a:grpSpLocks/>
          </p:cNvGrpSpPr>
          <p:nvPr/>
        </p:nvGrpSpPr>
        <p:grpSpPr bwMode="auto">
          <a:xfrm>
            <a:off x="4499992" y="3068960"/>
            <a:ext cx="1593850" cy="1516062"/>
            <a:chOff x="2428875" y="2857500"/>
            <a:chExt cx="1593850" cy="1516062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2428875" y="3214687"/>
              <a:ext cx="1593850" cy="115887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endParaRPr lang="ru-RU" sz="1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1000"/>
                </a:lnSpc>
                <a:defRPr/>
              </a:pPr>
              <a:r>
                <a:rPr lang="ru-RU" sz="1000" b="1" u="sng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Ответственный</a:t>
              </a:r>
            </a:p>
            <a:p>
              <a:pPr>
                <a:lnSpc>
                  <a:spcPts val="1000"/>
                </a:lnSpc>
                <a:defRPr/>
              </a:pPr>
              <a:endPara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1000"/>
                </a:lnSpc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Проверка информации, корректировка и отправка руководителю</a:t>
              </a:r>
            </a:p>
            <a:p>
              <a:pPr>
                <a:lnSpc>
                  <a:spcPts val="1000"/>
                </a:lnSpc>
                <a:defRPr/>
              </a:pPr>
              <a:endPara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1000"/>
                </a:lnSpc>
                <a:defRPr/>
              </a:pPr>
              <a:endPara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1000"/>
                </a:lnSpc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(10-15 мин)</a:t>
              </a:r>
            </a:p>
            <a:p>
              <a:pPr algn="ctr">
                <a:lnSpc>
                  <a:spcPts val="1000"/>
                </a:lnSpc>
                <a:buFont typeface="Times New Roman" pitchFamily="16" charset="0"/>
                <a:buNone/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428875" y="2857500"/>
              <a:ext cx="500063" cy="36036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/>
                <a:t>ШАГ </a:t>
              </a:r>
              <a:r>
                <a:rPr lang="ru-RU" sz="900" b="1" dirty="0" smtClean="0"/>
                <a:t>6</a:t>
              </a:r>
              <a:endParaRPr lang="ru-RU" sz="900" b="1" dirty="0"/>
            </a:p>
          </p:txBody>
        </p:sp>
      </p:grpSp>
      <p:sp>
        <p:nvSpPr>
          <p:cNvPr id="50" name="Стрелка вправо 49"/>
          <p:cNvSpPr/>
          <p:nvPr/>
        </p:nvSpPr>
        <p:spPr>
          <a:xfrm>
            <a:off x="6156176" y="3789040"/>
            <a:ext cx="279400" cy="138112"/>
          </a:xfrm>
          <a:prstGeom prst="rightArrow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987824" y="5373216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ВПП (время протекания процесса)</a:t>
            </a:r>
          </a:p>
          <a:p>
            <a:r>
              <a:rPr lang="ru-RU" sz="1400" b="1" dirty="0" smtClean="0"/>
              <a:t>45-75 мин</a:t>
            </a:r>
            <a:endParaRPr lang="ru-RU" sz="1400" b="1" dirty="0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971600" y="188640"/>
            <a:ext cx="7070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Futura PT Medium" pitchFamily="34" charset="-52"/>
                <a:ea typeface="+mn-ea"/>
                <a:cs typeface="+mn-cs"/>
              </a:rPr>
              <a:t>Карта целевого состояния процесса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B4555"/>
              </a:solidFill>
              <a:effectLst/>
              <a:uLnTx/>
              <a:uFillTx/>
              <a:latin typeface="Futura PT Medium" pitchFamily="34" charset="-52"/>
              <a:ea typeface="+mn-ea"/>
              <a:cs typeface="+mn-cs"/>
            </a:endParaRPr>
          </a:p>
        </p:txBody>
      </p:sp>
      <p:sp>
        <p:nvSpPr>
          <p:cNvPr id="64" name="Умножение 63"/>
          <p:cNvSpPr/>
          <p:nvPr/>
        </p:nvSpPr>
        <p:spPr bwMode="auto">
          <a:xfrm>
            <a:off x="6804248" y="1556792"/>
            <a:ext cx="1080120" cy="108012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7" name="Умножение 66"/>
          <p:cNvSpPr/>
          <p:nvPr/>
        </p:nvSpPr>
        <p:spPr bwMode="auto">
          <a:xfrm>
            <a:off x="611560" y="3284984"/>
            <a:ext cx="1080120" cy="108012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8" name="Умножение 67"/>
          <p:cNvSpPr/>
          <p:nvPr/>
        </p:nvSpPr>
        <p:spPr bwMode="auto">
          <a:xfrm>
            <a:off x="2771800" y="3356992"/>
            <a:ext cx="1080120" cy="108012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643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63695" cy="1077218"/>
          </a:xfrm>
        </p:spPr>
        <p:txBody>
          <a:bodyPr/>
          <a:lstStyle/>
          <a:p>
            <a:r>
              <a:rPr lang="ru-RU" dirty="0"/>
              <a:t>План мероприятий по</a:t>
            </a:r>
            <a:br>
              <a:rPr lang="ru-RU" dirty="0"/>
            </a:br>
            <a:r>
              <a:rPr lang="ru-RU" dirty="0"/>
              <a:t> устранению проблем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340768"/>
          <a:ext cx="8352930" cy="5305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654"/>
                <a:gridCol w="1349546"/>
                <a:gridCol w="1284546"/>
                <a:gridCol w="1317046"/>
                <a:gridCol w="1317046"/>
                <a:gridCol w="1317046"/>
                <a:gridCol w="1317046"/>
              </a:tblGrid>
              <a:tr h="6873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Обоснование (проблема)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Причины 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Планируемые мероприятия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Документ, подтверждающий выполнение работы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Ф.И.О., должность ответственного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</a:rPr>
                        <a:t>Сроки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575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Необходимость своевременного размещения новостей на сайте и в мессенджерах дошкольного учреждения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Занятость педагогов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Передача материалов по электронным формам связи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Утвержденный алгоритм передачи информации для размещения на сайте учреждения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Педагоги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11.03.2024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575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Избыточность информации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Отсутствие алгоритма подготовки информации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Разработка образца и алгоритма для подготовки новостей различного содержания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Утвержденный алгоритм передачи информации для размещения на сайте учреждения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Заведующий, старший воспитатель, педагоги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02.04.2024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575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Длительное время загрузки нескольких изображений или файлов с большим объемом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Отсутствие единых требований к техническим характеристикам файлов и изображений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Возможность делать электронный вариант новостей на компьютере, телефоне, исходя из требований к техническим характеристикам файлов и изображений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Утвержденный алгоритм подготовки информации на сайт учреждения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Старший воспитатель, педагоги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30.04.2024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575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Разностилевое оформлении текстовой информации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Отсутствие общих требований к подготовке и оформлению материалов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Разработка шаблона для размещения информации на сайте учреждения (с ограничением редактирования и количества печатных символов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Утверждение шаблона для размещения информации на сайте учреждения (с ограничением редактирования и количества печатных символов)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Заведующий, старший воспитатель, педагоги</a:t>
                      </a:r>
                    </a:p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24.05.2024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4270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/>
              <a:t>Достигнутые результаты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67544" y="1412776"/>
            <a:ext cx="2016224" cy="13681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До реализации лин-проекта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444208" y="1412776"/>
            <a:ext cx="2016224" cy="13681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После реализации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лин-проекта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403648" y="3284984"/>
            <a:ext cx="2016224" cy="13681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ВПП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(время протекания процесса)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Минимум – 125 минут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Максимум- 185 минут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436096" y="3284984"/>
            <a:ext cx="2016224" cy="13681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ВПП </a:t>
            </a:r>
            <a:r>
              <a:rPr lang="ru-RU" sz="1400" dirty="0" smtClean="0"/>
              <a:t>(время протекания процесса)</a:t>
            </a:r>
          </a:p>
          <a:p>
            <a:r>
              <a:rPr lang="ru-RU" sz="1400" dirty="0" smtClean="0"/>
              <a:t>Минимум – 4</a:t>
            </a:r>
            <a:r>
              <a:rPr lang="ru-RU" sz="1400" dirty="0" smtClean="0"/>
              <a:t>5 </a:t>
            </a:r>
            <a:r>
              <a:rPr lang="ru-RU" sz="1400" dirty="0" smtClean="0"/>
              <a:t>минут</a:t>
            </a:r>
          </a:p>
          <a:p>
            <a:r>
              <a:rPr lang="ru-RU" sz="1400" dirty="0" smtClean="0"/>
              <a:t>Максимум- 7</a:t>
            </a:r>
            <a:r>
              <a:rPr lang="ru-RU" sz="1400" dirty="0" smtClean="0"/>
              <a:t>5 </a:t>
            </a:r>
            <a:r>
              <a:rPr lang="ru-RU" sz="1400" dirty="0" smtClean="0"/>
              <a:t>минут 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419872" y="4941168"/>
            <a:ext cx="2016224" cy="13681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Экономия времени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Минимум- 80 минут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Максимум –110 минут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Выгнутая вправо стрелка 7"/>
          <p:cNvSpPr/>
          <p:nvPr/>
        </p:nvSpPr>
        <p:spPr bwMode="auto">
          <a:xfrm>
            <a:off x="2555776" y="1988840"/>
            <a:ext cx="864096" cy="1296144"/>
          </a:xfrm>
          <a:prstGeom prst="curved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 bwMode="auto">
          <a:xfrm>
            <a:off x="5580112" y="1988840"/>
            <a:ext cx="720080" cy="1224136"/>
          </a:xfrm>
          <a:prstGeom prst="curved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Выгнутая вправо стрелка 11"/>
          <p:cNvSpPr/>
          <p:nvPr/>
        </p:nvSpPr>
        <p:spPr bwMode="auto">
          <a:xfrm>
            <a:off x="3419872" y="4293096"/>
            <a:ext cx="792088" cy="864096"/>
          </a:xfrm>
          <a:prstGeom prst="curved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Выгнутая влево стрелка 12"/>
          <p:cNvSpPr/>
          <p:nvPr/>
        </p:nvSpPr>
        <p:spPr bwMode="auto">
          <a:xfrm>
            <a:off x="4644008" y="4365104"/>
            <a:ext cx="792088" cy="792088"/>
          </a:xfrm>
          <a:prstGeom prst="curvedRightArrow">
            <a:avLst>
              <a:gd name="adj1" fmla="val 25000"/>
              <a:gd name="adj2" fmla="val 50000"/>
              <a:gd name="adj3" fmla="val 26089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458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/>
              <a:t>Достигнутые результаты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99113362"/>
              </p:ext>
            </p:extLst>
          </p:nvPr>
        </p:nvGraphicFramePr>
        <p:xfrm>
          <a:off x="3131840" y="4077072"/>
          <a:ext cx="5832648" cy="22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2585544"/>
              </p:ext>
            </p:extLst>
          </p:nvPr>
        </p:nvGraphicFramePr>
        <p:xfrm>
          <a:off x="646659" y="1248092"/>
          <a:ext cx="7885781" cy="259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1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25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378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75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результат, эффект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1099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времени на подготовку и размещение информации на сайте, в мессенджерах и социальных сетях, мин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Создание шаблонов для написания текстов</a:t>
                      </a:r>
                      <a:endParaRPr lang="en-US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en-US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Увеличение числа подписчиков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1.135 минут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Отсутствует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3. 190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1.30-45 мин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</a:t>
                      </a: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времени протекания процесса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2,7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раза);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Использование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Более 300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Улучшение качества услуги;</a:t>
                      </a:r>
                    </a:p>
                    <a:p>
                      <a:pPr lvl="0"/>
                      <a:r>
                        <a:rPr lang="ru-RU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Оперативное размещение постов;</a:t>
                      </a:r>
                    </a:p>
                    <a:p>
                      <a:pPr lvl="0"/>
                      <a:r>
                        <a:rPr lang="ru-RU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имиджа среди родителей воспитанников;</a:t>
                      </a:r>
                    </a:p>
                    <a:p>
                      <a:r>
                        <a:rPr lang="ru-RU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качества взаимодействия ДОУ и семьи.</a:t>
                      </a:r>
                      <a:endParaRPr lang="ru-RU" sz="1200" b="0" u="none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3654176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10310</TotalTime>
  <Words>827</Words>
  <Application>Microsoft Office PowerPoint</Application>
  <PresentationFormat>Экран (4:3)</PresentationFormat>
  <Paragraphs>263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Оформление по умолчанию</vt:lpstr>
      <vt:lpstr>Acrobat Document</vt:lpstr>
      <vt:lpstr> «Оптимизация процесса подготовки и размещения информации на сайте, в мессенджерах и в социальных сетях  ДОУ»  </vt:lpstr>
      <vt:lpstr>Паспорт проекта   </vt:lpstr>
      <vt:lpstr>Команда проекта</vt:lpstr>
      <vt:lpstr>Карта текущего состояния процесса</vt:lpstr>
      <vt:lpstr>Пирамида проблем</vt:lpstr>
      <vt:lpstr>Слайд 6</vt:lpstr>
      <vt:lpstr>План мероприятий по  устранению проблем</vt:lpstr>
      <vt:lpstr>Достигнутые результаты</vt:lpstr>
      <vt:lpstr>Достигнутые результаты</vt:lpstr>
      <vt:lpstr>Результаты проекта. Визуализация  </vt:lpstr>
      <vt:lpstr>Результаты проекта.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Admin</cp:lastModifiedBy>
  <cp:revision>582</cp:revision>
  <cp:lastPrinted>2019-02-18T01:46:55Z</cp:lastPrinted>
  <dcterms:created xsi:type="dcterms:W3CDTF">2007-01-29T08:57:19Z</dcterms:created>
  <dcterms:modified xsi:type="dcterms:W3CDTF">2024-06-04T05:01:23Z</dcterms:modified>
</cp:coreProperties>
</file>